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-nexus-sig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658368"/>
            <a:ext cx="2280498" cy="7772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68680" y="1600200"/>
            <a:ext cx="128016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828800"/>
            <a:ext cx="8229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100" b="0">
                <a:solidFill>
                  <a:srgbClr val="00C98A"/>
                </a:solidFill>
                <a:latin typeface="Courier New"/>
              </a:defRPr>
            </a:pPr>
            <a:r>
              <a:t>SPONSORSHIP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2331720"/>
            <a:ext cx="96012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05000"/>
              </a:lnSpc>
              <a:defRPr sz="3800" b="0">
                <a:solidFill>
                  <a:srgbClr val="B5ACA4"/>
                </a:solidFill>
                <a:latin typeface="Georgia"/>
              </a:defRPr>
            </a:pPr>
            <a:r>
              <a:t>Reach buyers</a:t>
            </a:r>
            <a:br/>
            <a:r>
              <a:t>at fashion week.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434840"/>
            <a:ext cx="86868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40000"/>
              </a:lnSpc>
              <a:defRPr sz="1400" b="0">
                <a:solidFill>
                  <a:srgbClr val="8A7F78"/>
                </a:solidFill>
                <a:latin typeface="Helvetica"/>
              </a:defRPr>
            </a:pPr>
            <a:r>
              <a:t>Runway + after-program at Nebula NYC. LED walls, portrait booth, measurable content.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989320"/>
            <a:ext cx="4572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8A7F78"/>
                </a:solidFill>
                <a:latin typeface="Courier New"/>
              </a:defRPr>
            </a:pPr>
            <a:r>
              <a:t>NYFW · 3 or 9 September 2026 [in flux]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6309360"/>
            <a:ext cx="6400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900" b="0">
                <a:solidFill>
                  <a:srgbClr val="141312"/>
                </a:solidFill>
                <a:latin typeface="Helvetica"/>
              </a:defRPr>
            </a:pPr>
            <a:r>
              <a:t>Nebula NYC · Times Square · Presage NYC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85800"/>
            <a:ext cx="4572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01 · AUDIENCE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097280"/>
            <a:ext cx="7315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3200" b="0">
                <a:solidFill>
                  <a:srgbClr val="C4BBB3"/>
                </a:solidFill>
                <a:latin typeface="Georgia"/>
              </a:defRPr>
            </a:pPr>
            <a:r>
              <a:t>Who you reach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01168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0">
                <a:solidFill>
                  <a:srgbClr val="FF4C00"/>
                </a:solidFill>
                <a:latin typeface="Courier New"/>
              </a:defRPr>
            </a:pPr>
            <a:r>
              <a:t>300–500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1840" y="2011680"/>
            <a:ext cx="77724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300" b="0">
                <a:solidFill>
                  <a:srgbClr val="C4BBB3"/>
                </a:solidFill>
                <a:latin typeface="Helvetica"/>
              </a:defRPr>
            </a:pPr>
            <a:r>
              <a:t>invite-only guests — buyers, press, CMOs, founders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301752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0">
                <a:solidFill>
                  <a:srgbClr val="FF4C00"/>
                </a:solidFill>
                <a:latin typeface="Courier New"/>
              </a:defRPr>
            </a:pPr>
            <a:r>
              <a:t>Profile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91840" y="3017520"/>
            <a:ext cx="77724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300" b="0">
                <a:solidFill>
                  <a:srgbClr val="C4BBB3"/>
                </a:solidFill>
                <a:latin typeface="Helvetica"/>
              </a:defRPr>
            </a:pPr>
            <a:r>
              <a:t>creative directors, luxury buyers, tech partnership leads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402336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0">
                <a:solidFill>
                  <a:srgbClr val="FF4C00"/>
                </a:solidFill>
                <a:latin typeface="Courier New"/>
              </a:defRPr>
            </a:pPr>
            <a:r>
              <a:t>Reach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0" y="4023360"/>
            <a:ext cx="77724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300" b="0">
                <a:solidFill>
                  <a:srgbClr val="C4BBB3"/>
                </a:solidFill>
                <a:latin typeface="Helvetica"/>
              </a:defRPr>
            </a:pPr>
            <a:r>
              <a:t>2M+ earned impressions founding season (target)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85800"/>
            <a:ext cx="4572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02 · EVENT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097280"/>
            <a:ext cx="91440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600" b="0">
                <a:solidFill>
                  <a:srgbClr val="C4BBB3"/>
                </a:solidFill>
                <a:latin typeface="Georgia"/>
              </a:defRPr>
            </a:pPr>
            <a:r>
              <a:t>Nebula NYC · 3 or 9 September 2026 [in flux]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920240"/>
            <a:ext cx="9144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45000"/>
              </a:lnSpc>
              <a:defRPr sz="1500" b="0">
                <a:solidFill>
                  <a:srgbClr val="8A7F78"/>
                </a:solidFill>
                <a:latin typeface="Helvetica"/>
              </a:defRPr>
            </a:pPr>
            <a:r>
              <a:t>Live runway · portrait booth · private after-program · 11,000 sq ft · built-in LED screens · Presage NYC production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85800"/>
            <a:ext cx="4572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03 · PACKAGES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005840"/>
            <a:ext cx="91440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0">
                <a:solidFill>
                  <a:srgbClr val="8A7F78"/>
                </a:solidFill>
                <a:latin typeface="Helvetica"/>
              </a:defRPr>
            </a:pPr>
            <a:r>
              <a:t>Cash tiers · founding year 2026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1691640"/>
            <a:ext cx="3520440" cy="4206240"/>
          </a:xfrm>
          <a:prstGeom prst="rect">
            <a:avLst/>
          </a:prstGeom>
          <a:solidFill>
            <a:srgbClr val="141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" y="1691640"/>
            <a:ext cx="352044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1856232"/>
            <a:ext cx="3200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TITLE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1945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800" b="0">
                <a:solidFill>
                  <a:srgbClr val="FF4C00"/>
                </a:solidFill>
                <a:latin typeface="Georgia"/>
              </a:defRPr>
            </a:pPr>
            <a:r>
              <a:t>$32,222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788920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1">
                <a:solidFill>
                  <a:srgbClr val="B5ACA4"/>
                </a:solidFill>
                <a:latin typeface="Helvetica"/>
              </a:defRPr>
            </a:pPr>
            <a:r>
              <a:t>Own the night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200400"/>
            <a:ext cx="32004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5000"/>
              </a:lnSpc>
              <a:defRPr sz="1000" b="0">
                <a:solidFill>
                  <a:srgbClr val="8A7F78"/>
                </a:solidFill>
                <a:latin typeface="Helvetica"/>
              </a:defRPr>
            </a:pPr>
            <a:r>
              <a:t>Naming · max LED · booth naming · VIP · full press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09160" y="1691640"/>
            <a:ext cx="3520440" cy="4206240"/>
          </a:xfrm>
          <a:prstGeom prst="rect">
            <a:avLst/>
          </a:prstGeom>
          <a:solidFill>
            <a:srgbClr val="141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709160" y="1691640"/>
            <a:ext cx="352044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92040" y="1856232"/>
            <a:ext cx="3200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PREMIER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040" y="21945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800" b="0">
                <a:solidFill>
                  <a:srgbClr val="FF4C00"/>
                </a:solidFill>
                <a:latin typeface="Georgia"/>
              </a:defRPr>
            </a:pPr>
            <a:r>
              <a:t>$22,222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2040" y="2788920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1">
                <a:solidFill>
                  <a:srgbClr val="B5ACA4"/>
                </a:solidFill>
                <a:latin typeface="Helvetica"/>
              </a:defRPr>
            </a:pPr>
            <a:r>
              <a:t>Major presence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2040" y="3200400"/>
            <a:ext cx="32004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5000"/>
              </a:lnSpc>
              <a:defRPr sz="1000" b="0">
                <a:solidFill>
                  <a:srgbClr val="8A7F78"/>
                </a:solidFill>
                <a:latin typeface="Helvetica"/>
              </a:defRPr>
            </a:pPr>
            <a:r>
              <a:t>Screen segment · VIP table · press kit · guest block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549640" y="1691640"/>
            <a:ext cx="3520440" cy="4206240"/>
          </a:xfrm>
          <a:prstGeom prst="rect">
            <a:avLst/>
          </a:prstGeom>
          <a:solidFill>
            <a:srgbClr val="141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549640" y="1691640"/>
            <a:ext cx="352044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732520" y="1856232"/>
            <a:ext cx="3200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PARTNER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32520" y="21945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800" b="0">
                <a:solidFill>
                  <a:srgbClr val="FF4C00"/>
                </a:solidFill>
                <a:latin typeface="Georgia"/>
              </a:defRPr>
            </a:pPr>
            <a:r>
              <a:t>$12,222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32520" y="2788920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1">
                <a:solidFill>
                  <a:srgbClr val="B5ACA4"/>
                </a:solidFill>
                <a:latin typeface="Helvetica"/>
              </a:defRPr>
            </a:pPr>
            <a:r>
              <a:t>Room access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2520" y="3200400"/>
            <a:ext cx="32004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5000"/>
              </a:lnSpc>
              <a:defRPr sz="1000" b="0">
                <a:solidFill>
                  <a:srgbClr val="8A7F78"/>
                </a:solidFill>
                <a:latin typeface="Helvetica"/>
              </a:defRPr>
            </a:pPr>
            <a:r>
              <a:t>Logo in press kit · guest tickets · recap credit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390120" y="1691640"/>
            <a:ext cx="3520440" cy="4206240"/>
          </a:xfrm>
          <a:prstGeom prst="rect">
            <a:avLst/>
          </a:prstGeom>
          <a:solidFill>
            <a:srgbClr val="1413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2390120" y="1691640"/>
            <a:ext cx="352044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2573000" y="1856232"/>
            <a:ext cx="32004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ACTIVATION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573000" y="21945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800" b="0">
                <a:solidFill>
                  <a:srgbClr val="FF4C00"/>
                </a:solidFill>
                <a:latin typeface="Georgia"/>
              </a:defRPr>
            </a:pPr>
            <a:r>
              <a:t>$3,222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573000" y="2788920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200" b="1">
                <a:solidFill>
                  <a:srgbClr val="B5ACA4"/>
                </a:solidFill>
                <a:latin typeface="Helvetica"/>
              </a:defRPr>
            </a:pPr>
            <a:r>
              <a:t>Own the booth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573000" y="3200400"/>
            <a:ext cx="32004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5000"/>
              </a:lnSpc>
              <a:defRPr sz="1000" b="0">
                <a:solidFill>
                  <a:srgbClr val="8A7F78"/>
                </a:solidFill>
                <a:latin typeface="Helvetica"/>
              </a:defRPr>
            </a:pPr>
            <a:r>
              <a:t>Portrait booth · logo on every guest image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85800"/>
            <a:ext cx="4572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000" b="0">
                <a:solidFill>
                  <a:srgbClr val="00C98A"/>
                </a:solidFill>
                <a:latin typeface="Courier New"/>
              </a:defRPr>
            </a:pPr>
            <a:r>
              <a:t>04 · SLOTS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097280"/>
            <a:ext cx="91440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05000"/>
              </a:lnSpc>
              <a:defRPr sz="3400" b="0">
                <a:solidFill>
                  <a:srgbClr val="B5ACA4"/>
                </a:solidFill>
                <a:latin typeface="Georgia"/>
              </a:defRPr>
            </a:pPr>
            <a:r>
              <a:t>One title slot.</a:t>
            </a:r>
            <a:br/>
            <a:r>
              <a:t>Three activation slots.</a:t>
            </a:r>
            <a:br/>
            <a:r>
              <a:t>First come.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291840"/>
            <a:ext cx="8229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300" b="0">
                <a:solidFill>
                  <a:srgbClr val="8A7F78"/>
                </a:solidFill>
                <a:latin typeface="Helvetica"/>
              </a:defRPr>
            </a:pPr>
            <a:r>
              <a:t>Presenting fashion partner · 1 hero look · separate lane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-nexus-sig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2011680"/>
            <a:ext cx="2682939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680" y="3154680"/>
            <a:ext cx="8686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2200" b="0">
                <a:solidFill>
                  <a:srgbClr val="B5ACA4"/>
                </a:solidFill>
                <a:latin typeface="Georgia"/>
              </a:defRPr>
            </a:pPr>
            <a:r>
              <a:t>Book a sponsorship call.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" y="4069080"/>
            <a:ext cx="2011680" cy="25400"/>
          </a:xfrm>
          <a:prstGeom prst="rect">
            <a:avLst/>
          </a:prstGeom>
          <a:solidFill>
            <a:srgbClr val="FF4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434340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400" b="0">
                <a:solidFill>
                  <a:srgbClr val="52B8FF"/>
                </a:solidFill>
                <a:latin typeface="Courier New"/>
              </a:defRPr>
            </a:pPr>
            <a:r>
              <a:t>partnerships@presagenyc.com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709160"/>
            <a:ext cx="73152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defRPr sz="1100" b="0">
                <a:solidFill>
                  <a:srgbClr val="8A7F78"/>
                </a:solidFill>
                <a:latin typeface="Courier New"/>
              </a:defRPr>
            </a:pPr>
            <a:r>
              <a:t>designyprojects.com · presagenyc.com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